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handoutMasterIdLst>
    <p:handoutMasterId r:id="rId21"/>
  </p:handoutMasterIdLst>
  <p:sldIdLst>
    <p:sldId id="256" r:id="rId3"/>
    <p:sldId id="263" r:id="rId4"/>
    <p:sldId id="272" r:id="rId5"/>
    <p:sldId id="273" r:id="rId6"/>
    <p:sldId id="274" r:id="rId7"/>
    <p:sldId id="275" r:id="rId8"/>
    <p:sldId id="271" r:id="rId9"/>
    <p:sldId id="295" r:id="rId10"/>
    <p:sldId id="261" r:id="rId11"/>
    <p:sldId id="294" r:id="rId12"/>
    <p:sldId id="282" r:id="rId13"/>
    <p:sldId id="290" r:id="rId14"/>
    <p:sldId id="291" r:id="rId15"/>
    <p:sldId id="292" r:id="rId16"/>
    <p:sldId id="293" r:id="rId17"/>
    <p:sldId id="296" r:id="rId18"/>
    <p:sldId id="284" r:id="rId19"/>
  </p:sldIdLst>
  <p:sldSz cx="9144000" cy="6858000" type="screen4x3"/>
  <p:notesSz cx="6805613" cy="99441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C3399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76" y="-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042" y="-96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45EE8-FEC7-44B7-B5C8-C6E30D416358}" type="datetimeFigureOut">
              <a:rPr lang="nl-NL" smtClean="0"/>
              <a:pPr/>
              <a:t>09-05-14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8725D-3674-40E8-BCD3-07CD3F0A7F0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220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5A654-85F5-4D75-84A2-1FBDFB0FC6B0}" type="datetimeFigureOut">
              <a:rPr lang="nl-NL" smtClean="0"/>
              <a:pPr/>
              <a:t>09-05-14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33DE2-0DF1-4194-B536-2C4CEF824BF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2591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160C-BDD3-40CD-B5EB-070E2F26F3C0}" type="datetime1">
              <a:rPr lang="nl-NL" smtClean="0"/>
              <a:pPr/>
              <a:t>09-05-14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103984" cy="365125"/>
          </a:xfrm>
        </p:spPr>
        <p:txBody>
          <a:bodyPr/>
          <a:lstStyle/>
          <a:p>
            <a:r>
              <a:rPr lang="nl-NL" dirty="0" smtClean="0"/>
              <a:t>Zorgintegratie Zuidoost en Diemen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0E206-13E4-4A25-9E4E-E8F40D2293F7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1026" name="Picture 2" descr="ziz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9563"/>
            <a:ext cx="3357596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2807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8A82-51CE-4FF9-8401-20DDBEDBDDD5}" type="datetime1">
              <a:rPr lang="nl-NL" smtClean="0"/>
              <a:pPr/>
              <a:t>09-05-14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Zorgintegratie Zuidoost en Diemen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0E206-13E4-4A25-9E4E-E8F40D2293F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0989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1669-4648-49CA-82DE-468EC51A105D}" type="datetime1">
              <a:rPr lang="nl-NL" smtClean="0"/>
              <a:pPr/>
              <a:t>09-05-14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Zorgintegratie Zuidoost en Diemen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0E206-13E4-4A25-9E4E-E8F40D2293F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9880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E24F-732D-463A-87E2-239A82537364}" type="datetimeFigureOut">
              <a:rPr lang="nl-NL" smtClean="0"/>
              <a:pPr/>
              <a:t>09-05-14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B004-10FF-4562-9F7A-70DED102F81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0226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E24F-732D-463A-87E2-239A82537364}" type="datetimeFigureOut">
              <a:rPr lang="nl-NL" smtClean="0"/>
              <a:pPr/>
              <a:t>09-05-14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B004-10FF-4562-9F7A-70DED102F81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9350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E24F-732D-463A-87E2-239A82537364}" type="datetimeFigureOut">
              <a:rPr lang="nl-NL" smtClean="0"/>
              <a:pPr/>
              <a:t>09-05-14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B004-10FF-4562-9F7A-70DED102F81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7244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E24F-732D-463A-87E2-239A82537364}" type="datetimeFigureOut">
              <a:rPr lang="nl-NL" smtClean="0"/>
              <a:pPr/>
              <a:t>09-05-14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B004-10FF-4562-9F7A-70DED102F81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0819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E24F-732D-463A-87E2-239A82537364}" type="datetimeFigureOut">
              <a:rPr lang="nl-NL" smtClean="0"/>
              <a:pPr/>
              <a:t>09-05-14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B004-10FF-4562-9F7A-70DED102F81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04336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E24F-732D-463A-87E2-239A82537364}" type="datetimeFigureOut">
              <a:rPr lang="nl-NL" smtClean="0"/>
              <a:pPr/>
              <a:t>09-05-14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B004-10FF-4562-9F7A-70DED102F81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70356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E24F-732D-463A-87E2-239A82537364}" type="datetimeFigureOut">
              <a:rPr lang="nl-NL" smtClean="0"/>
              <a:pPr/>
              <a:t>09-05-14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B004-10FF-4562-9F7A-70DED102F81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3192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E24F-732D-463A-87E2-239A82537364}" type="datetimeFigureOut">
              <a:rPr lang="nl-NL" smtClean="0"/>
              <a:pPr/>
              <a:t>09-05-14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B004-10FF-4562-9F7A-70DED102F81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4472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>
            <a:lvl1pPr>
              <a:defRPr>
                <a:solidFill>
                  <a:srgbClr val="CC0066"/>
                </a:solidFill>
              </a:defRPr>
            </a:lvl1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2D3D-0551-4A5F-9278-856D61F6C86F}" type="datetime1">
              <a:rPr lang="nl-NL" smtClean="0"/>
              <a:pPr/>
              <a:t>09-05-14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Zorgintegratie Zuidoost en Diemen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0E206-13E4-4A25-9E4E-E8F40D2293F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7440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E24F-732D-463A-87E2-239A82537364}" type="datetimeFigureOut">
              <a:rPr lang="nl-NL" smtClean="0"/>
              <a:pPr/>
              <a:t>09-05-14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B004-10FF-4562-9F7A-70DED102F81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83742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E24F-732D-463A-87E2-239A82537364}" type="datetimeFigureOut">
              <a:rPr lang="nl-NL" smtClean="0"/>
              <a:pPr/>
              <a:t>09-05-14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B004-10FF-4562-9F7A-70DED102F81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4326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E24F-732D-463A-87E2-239A82537364}" type="datetimeFigureOut">
              <a:rPr lang="nl-NL" smtClean="0"/>
              <a:pPr/>
              <a:t>09-05-14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B004-10FF-4562-9F7A-70DED102F81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118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91B-65CD-4D19-9042-7D119D0DBA99}" type="datetime1">
              <a:rPr lang="nl-NL" smtClean="0"/>
              <a:pPr/>
              <a:t>09-05-14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Zorgintegratie Zuidoost en Diemen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0E206-13E4-4A25-9E4E-E8F40D2293F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6654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BE86B-7A88-4966-8BB0-C9EAEE8A2D33}" type="datetime1">
              <a:rPr lang="nl-NL" smtClean="0"/>
              <a:pPr/>
              <a:t>09-05-14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Zorgintegratie Zuidoost en Diemen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0E206-13E4-4A25-9E4E-E8F40D2293F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1670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7407-A0D1-4F17-9AC8-CF60732EAD6F}" type="datetime1">
              <a:rPr lang="nl-NL" smtClean="0"/>
              <a:pPr/>
              <a:t>09-05-14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Zorgintegratie Zuidoost en Diemen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0E206-13E4-4A25-9E4E-E8F40D2293F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6947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A7EA-3E42-4139-9DBC-D3EA84A99B6D}" type="datetime1">
              <a:rPr lang="nl-NL" smtClean="0"/>
              <a:pPr/>
              <a:t>09-05-14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Zorgintegratie Zuidoost en Diemen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0E206-13E4-4A25-9E4E-E8F40D2293F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1581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F46BB-9716-428B-A53B-C8BD39AC3503}" type="datetime1">
              <a:rPr lang="nl-NL" smtClean="0"/>
              <a:pPr/>
              <a:t>09-05-14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Zorgintegratie Zuidoost en Diemen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0E206-13E4-4A25-9E4E-E8F40D2293F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0064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F310-535F-476C-ADC5-2E14EFE42F98}" type="datetime1">
              <a:rPr lang="nl-NL" smtClean="0"/>
              <a:pPr/>
              <a:t>09-05-14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Zorgintegratie Zuidoost en Diemen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0E206-13E4-4A25-9E4E-E8F40D2293F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0240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C108-4D9D-4010-95C1-9E69F4031401}" type="datetime1">
              <a:rPr lang="nl-NL" smtClean="0"/>
              <a:pPr/>
              <a:t>09-05-14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Zorgintegratie Zuidoost en Diemen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0E206-13E4-4A25-9E4E-E8F40D2293F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7567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2843808" y="274638"/>
            <a:ext cx="58429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68E77-C802-4205-A9E6-9F3E301A5666}" type="datetime1">
              <a:rPr lang="nl-NL" smtClean="0"/>
              <a:pPr/>
              <a:t>09-05-14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dirty="0" smtClean="0"/>
              <a:t>Zorgintegratie Zuidoost en Diemen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0E206-13E4-4A25-9E4E-E8F40D2293F7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Picture 2" descr="ziz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-88"/>
            <a:ext cx="2520280" cy="1513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0938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CC0066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FE24F-732D-463A-87E2-239A82537364}" type="datetimeFigureOut">
              <a:rPr lang="nl-NL" smtClean="0"/>
              <a:pPr/>
              <a:t>09-05-14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9B004-10FF-4562-9F7A-70DED102F81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0098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jpeg"/><Relationship Id="rId9" Type="http://schemas.openxmlformats.org/officeDocument/2006/relationships/image" Target="../media/image8.jpeg"/><Relationship Id="rId10" Type="http://schemas.openxmlformats.org/officeDocument/2006/relationships/image" Target="../media/image9.jpeg"/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Samenwerken en verbinden in Proeftuin Gaasperdam - Driemond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1F14-B630-4F7E-8E3F-4A33D99C7D2C}" type="datetime1">
              <a:rPr lang="nl-NL" smtClean="0"/>
              <a:pPr/>
              <a:t>09-05-14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J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0E206-13E4-4A25-9E4E-E8F40D2293F7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4929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Startgebied </a:t>
            </a:r>
            <a:r>
              <a:rPr lang="nl-NL" sz="2800" dirty="0" err="1" smtClean="0"/>
              <a:t>wijkzorg</a:t>
            </a:r>
            <a:r>
              <a:rPr lang="nl-NL" sz="2800" dirty="0" smtClean="0"/>
              <a:t> </a:t>
            </a:r>
            <a:r>
              <a:rPr lang="nl-NL" sz="2800" dirty="0" err="1" smtClean="0"/>
              <a:t>Gaasperdam</a:t>
            </a:r>
            <a:r>
              <a:rPr lang="nl-NL" sz="2800" dirty="0" smtClean="0"/>
              <a:t> </a:t>
            </a:r>
            <a:r>
              <a:rPr lang="nl-NL" sz="2800" dirty="0" err="1" smtClean="0"/>
              <a:t>Driemond</a:t>
            </a:r>
            <a:endParaRPr lang="nl-NL" sz="2800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Samenwerking tussen wijkverpleegkundige, maatschappelijk werker en huisartsenvoorziening versterken</a:t>
            </a:r>
            <a:endParaRPr lang="nl-NL" dirty="0"/>
          </a:p>
          <a:p>
            <a:r>
              <a:rPr lang="nl-NL" dirty="0" smtClean="0"/>
              <a:t>In </a:t>
            </a:r>
            <a:r>
              <a:rPr lang="nl-NL" dirty="0" err="1" smtClean="0"/>
              <a:t>Gaasperdam</a:t>
            </a:r>
            <a:r>
              <a:rPr lang="nl-NL" dirty="0" smtClean="0"/>
              <a:t> Driemond project van ZiZo: trekkers </a:t>
            </a:r>
            <a:r>
              <a:rPr lang="nl-NL" dirty="0" err="1" smtClean="0"/>
              <a:t>MaDi</a:t>
            </a:r>
            <a:r>
              <a:rPr lang="nl-NL" dirty="0" smtClean="0"/>
              <a:t>, </a:t>
            </a:r>
            <a:r>
              <a:rPr lang="nl-NL" dirty="0" err="1" smtClean="0"/>
              <a:t>Cordaan</a:t>
            </a:r>
            <a:r>
              <a:rPr lang="nl-NL" dirty="0" smtClean="0"/>
              <a:t> en GAZO</a:t>
            </a:r>
          </a:p>
          <a:p>
            <a:r>
              <a:rPr lang="nl-NL" dirty="0" smtClean="0"/>
              <a:t>Gestart op 1 april 2014 in gezondheidscentrum Reigersbos</a:t>
            </a:r>
          </a:p>
          <a:p>
            <a:r>
              <a:rPr lang="nl-NL" dirty="0" smtClean="0"/>
              <a:t>Uitrol andere gebieden in </a:t>
            </a:r>
            <a:r>
              <a:rPr lang="nl-NL" dirty="0" err="1" smtClean="0"/>
              <a:t>Gaasperdam</a:t>
            </a:r>
            <a:r>
              <a:rPr lang="nl-NL" dirty="0" smtClean="0"/>
              <a:t> en </a:t>
            </a:r>
            <a:r>
              <a:rPr lang="nl-NL" dirty="0" err="1" smtClean="0"/>
              <a:t>Driemond</a:t>
            </a:r>
            <a:endParaRPr lang="nl-NL" dirty="0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3770-579F-4BC1-BC05-185229237653}" type="datetime1">
              <a:rPr lang="nl-NL" smtClean="0"/>
              <a:pPr/>
              <a:t>09-05-14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Zorgintegratie Zuidoost en Diemen</a:t>
            </a:r>
            <a:endParaRPr lang="nl-NL" dirty="0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0E206-13E4-4A25-9E4E-E8F40D2293F7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7359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Formele</a:t>
            </a:r>
            <a:r>
              <a:rPr lang="en-US" dirty="0" smtClean="0"/>
              <a:t> en </a:t>
            </a:r>
            <a:r>
              <a:rPr lang="en-US" dirty="0" err="1" smtClean="0"/>
              <a:t>informele</a:t>
            </a:r>
            <a:r>
              <a:rPr lang="en-US" dirty="0" smtClean="0"/>
              <a:t> </a:t>
            </a:r>
            <a:r>
              <a:rPr lang="en-US" dirty="0" err="1" smtClean="0"/>
              <a:t>zorg</a:t>
            </a:r>
            <a:r>
              <a:rPr lang="en-US" dirty="0" smtClean="0"/>
              <a:t> in </a:t>
            </a:r>
            <a:r>
              <a:rPr lang="en-US" dirty="0" err="1" smtClean="0"/>
              <a:t>samenhang</a:t>
            </a:r>
            <a:endParaRPr lang="nl-NL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smtClean="0"/>
              <a:t>Formele en informele zorg in samenhang</a:t>
            </a:r>
          </a:p>
        </p:txBody>
      </p:sp>
      <p:sp>
        <p:nvSpPr>
          <p:cNvPr id="16386" name="Tijdelijke aanduiding voor inhoud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Zorg wordt steeds meer een samenspel van professional en informele zorg</a:t>
            </a:r>
          </a:p>
          <a:p>
            <a:pPr lvl="1"/>
            <a:r>
              <a:rPr lang="nl-NL" dirty="0" smtClean="0"/>
              <a:t>participatiemaatschappij </a:t>
            </a:r>
          </a:p>
          <a:p>
            <a:pPr lvl="1"/>
            <a:r>
              <a:rPr lang="nl-NL" dirty="0" smtClean="0"/>
              <a:t>teruglopende middelen formele zorg</a:t>
            </a:r>
          </a:p>
          <a:p>
            <a:pPr lvl="1"/>
            <a:r>
              <a:rPr lang="nl-NL" dirty="0" smtClean="0"/>
              <a:t>langer thuis wonen</a:t>
            </a:r>
          </a:p>
          <a:p>
            <a:r>
              <a:rPr lang="nl-NL" dirty="0" smtClean="0"/>
              <a:t>Stelling: de informele en formele zorg sluiten nog niet goed aan!</a:t>
            </a:r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2853770-579F-4BC1-BC05-185229237653}" type="datetime1">
              <a:rPr lang="nl-NL"/>
              <a:pPr>
                <a:defRPr/>
              </a:pPr>
              <a:t>09-05-14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Zorgintegratie Zuidoost en Diemen</a:t>
            </a:r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C74DE-DC62-4800-BD69-39B91F1767F8}" type="slidenum">
              <a:rPr lang="nl-NL"/>
              <a:pPr>
                <a:defRPr/>
              </a:pPr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1679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smtClean="0"/>
              <a:t>Formele en informele zorg in samenhang</a:t>
            </a:r>
          </a:p>
        </p:txBody>
      </p:sp>
      <p:sp>
        <p:nvSpPr>
          <p:cNvPr id="174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95288" y="2332038"/>
            <a:ext cx="4038600" cy="4337322"/>
          </a:xfrm>
        </p:spPr>
        <p:txBody>
          <a:bodyPr/>
          <a:lstStyle/>
          <a:p>
            <a:r>
              <a:rPr lang="nl-NL" dirty="0" smtClean="0"/>
              <a:t>Ondersteunen </a:t>
            </a:r>
            <a:r>
              <a:rPr lang="nl-NL" dirty="0" err="1" smtClean="0"/>
              <a:t>mantelzorger</a:t>
            </a:r>
            <a:endParaRPr lang="nl-NL" dirty="0" smtClean="0"/>
          </a:p>
          <a:p>
            <a:pPr lvl="1"/>
            <a:r>
              <a:rPr lang="nl-NL" dirty="0" smtClean="0"/>
              <a:t>Wiens verantwoordelijkheid?</a:t>
            </a:r>
          </a:p>
          <a:p>
            <a:pPr lvl="1"/>
            <a:r>
              <a:rPr lang="nl-NL" dirty="0" smtClean="0"/>
              <a:t>Welke regie?</a:t>
            </a:r>
          </a:p>
          <a:p>
            <a:pPr lvl="1"/>
            <a:r>
              <a:rPr lang="nl-NL" dirty="0" smtClean="0"/>
              <a:t>Welke wijze?</a:t>
            </a:r>
          </a:p>
          <a:p>
            <a:pPr lvl="1"/>
            <a:r>
              <a:rPr lang="nl-NL" dirty="0" smtClean="0"/>
              <a:t>Veel actoren, beperkte samenhang</a:t>
            </a:r>
          </a:p>
        </p:txBody>
      </p:sp>
      <p:sp>
        <p:nvSpPr>
          <p:cNvPr id="17411" name="Tijdelijke aanduiding voor inhoud 10"/>
          <p:cNvSpPr>
            <a:spLocks noGrp="1"/>
          </p:cNvSpPr>
          <p:nvPr>
            <p:ph sz="half" idx="2"/>
          </p:nvPr>
        </p:nvSpPr>
        <p:spPr>
          <a:xfrm>
            <a:off x="4643438" y="2332038"/>
            <a:ext cx="4038600" cy="4525962"/>
          </a:xfrm>
        </p:spPr>
        <p:txBody>
          <a:bodyPr/>
          <a:lstStyle/>
          <a:p>
            <a:r>
              <a:rPr lang="nl-NL" dirty="0" smtClean="0"/>
              <a:t>Verbinden informele en formele zorg</a:t>
            </a:r>
          </a:p>
          <a:p>
            <a:pPr lvl="1"/>
            <a:r>
              <a:rPr lang="nl-NL" dirty="0" smtClean="0"/>
              <a:t>Intramuraal</a:t>
            </a:r>
          </a:p>
          <a:p>
            <a:pPr lvl="1"/>
            <a:r>
              <a:rPr lang="nl-NL" dirty="0" smtClean="0"/>
              <a:t>Thuis</a:t>
            </a:r>
          </a:p>
          <a:p>
            <a:pPr lvl="1"/>
            <a:r>
              <a:rPr lang="nl-NL" dirty="0" smtClean="0"/>
              <a:t>Welzijn en maatschappelijke dienstverlening</a:t>
            </a:r>
          </a:p>
          <a:p>
            <a:pPr lvl="1"/>
            <a:r>
              <a:rPr lang="nl-NL" dirty="0" err="1" smtClean="0"/>
              <a:t>Samenredzaam</a:t>
            </a:r>
            <a:r>
              <a:rPr lang="nl-NL" dirty="0" smtClean="0"/>
              <a:t> Gaasperdam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01A2D3D-0551-4A5F-9278-856D61F6C86F}" type="datetime1">
              <a:rPr lang="nl-NL"/>
              <a:pPr>
                <a:defRPr/>
              </a:pPr>
              <a:t>09-05-14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Zorgintegratie Zuidoost en Diemen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1CE9DE-B3A7-436E-8F2B-146C8C4EE9D7}" type="slidenum">
              <a:rPr lang="nl-NL"/>
              <a:pPr>
                <a:defRPr/>
              </a:pPr>
              <a:t>13</a:t>
            </a:fld>
            <a:endParaRPr lang="nl-NL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467544" y="1700808"/>
            <a:ext cx="57594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 dirty="0"/>
              <a:t>Twee uitdagingen</a:t>
            </a:r>
            <a:r>
              <a:rPr lang="nl-NL" sz="24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661211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smtClean="0"/>
              <a:t>Formele en informele zorg in samenhang</a:t>
            </a:r>
          </a:p>
        </p:txBody>
      </p:sp>
      <p:sp>
        <p:nvSpPr>
          <p:cNvPr id="18434" name="Tijdelijke aanduiding voor inhou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nl-NL" dirty="0" smtClean="0"/>
              <a:t>ZiZo en informele zorg…</a:t>
            </a:r>
          </a:p>
          <a:p>
            <a:pPr>
              <a:buFontTx/>
              <a:buChar char="-"/>
            </a:pPr>
            <a:r>
              <a:rPr lang="nl-NL" dirty="0" smtClean="0">
                <a:solidFill>
                  <a:schemeClr val="tx1"/>
                </a:solidFill>
              </a:rPr>
              <a:t>Reeds in 2012 notitie mantelzorg</a:t>
            </a:r>
          </a:p>
          <a:p>
            <a:pPr>
              <a:buFontTx/>
              <a:buChar char="-"/>
            </a:pPr>
            <a:r>
              <a:rPr lang="nl-NL" dirty="0" smtClean="0">
                <a:solidFill>
                  <a:schemeClr val="tx1"/>
                </a:solidFill>
              </a:rPr>
              <a:t>Extra urgentie door maatschappelijke ontwikkelingen</a:t>
            </a:r>
          </a:p>
          <a:p>
            <a:pPr>
              <a:buFontTx/>
              <a:buChar char="-"/>
            </a:pPr>
            <a:r>
              <a:rPr lang="nl-NL" dirty="0" smtClean="0">
                <a:solidFill>
                  <a:schemeClr val="tx1"/>
                </a:solidFill>
              </a:rPr>
              <a:t>ZiZo kan verbindende schakel zijn</a:t>
            </a:r>
          </a:p>
          <a:p>
            <a:pPr>
              <a:buFontTx/>
              <a:buNone/>
            </a:pPr>
            <a:endParaRPr lang="nl-NL" dirty="0" smtClean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nl-NL" dirty="0" smtClean="0">
                <a:solidFill>
                  <a:schemeClr val="tx1"/>
                </a:solidFill>
              </a:rPr>
              <a:t>Maar hoe…En met wie…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04BE86B-7A88-4966-8BB0-C9EAEE8A2D33}" type="datetime1">
              <a:rPr lang="nl-NL"/>
              <a:pPr>
                <a:defRPr/>
              </a:pPr>
              <a:t>09-05-14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Zorgintegratie Zuidoost en Diemen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1F7A6D-F135-4EF1-A119-055F795BF263}" type="slidenum">
              <a:rPr lang="nl-NL"/>
              <a:pPr>
                <a:defRPr/>
              </a:pPr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8684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2555776" y="274638"/>
            <a:ext cx="6131024" cy="1143000"/>
          </a:xfrm>
        </p:spPr>
        <p:txBody>
          <a:bodyPr>
            <a:normAutofit/>
          </a:bodyPr>
          <a:lstStyle/>
          <a:p>
            <a:r>
              <a:rPr lang="nl-NL" sz="2800" dirty="0" smtClean="0"/>
              <a:t>Formele en informele zorg in samenhang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01A2D3D-0551-4A5F-9278-856D61F6C86F}" type="datetime1">
              <a:rPr lang="nl-NL"/>
              <a:pPr>
                <a:defRPr/>
              </a:pPr>
              <a:t>09-05-14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Zorgintegratie Zuidoost en Diemen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BCC08-F02F-4D5D-BDCD-DBB4C4445081}" type="slidenum">
              <a:rPr lang="nl-NL"/>
              <a:pPr>
                <a:defRPr/>
              </a:pPr>
              <a:t>15</a:t>
            </a:fld>
            <a:endParaRPr lang="nl-NL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187624" y="2060575"/>
            <a:ext cx="7128791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 dirty="0"/>
              <a:t>De opdracht wat ons </a:t>
            </a:r>
            <a:r>
              <a:rPr lang="nl-NL" sz="2800" dirty="0" smtClean="0"/>
              <a:t>betreft:</a:t>
            </a:r>
            <a:endParaRPr lang="nl-NL" sz="2800" dirty="0"/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-"/>
            </a:pPr>
            <a:r>
              <a:rPr lang="nl-NL" sz="2800" dirty="0"/>
              <a:t>Lopende initiatieven </a:t>
            </a:r>
            <a:r>
              <a:rPr lang="nl-NL" sz="2800" dirty="0" smtClean="0"/>
              <a:t>/ ideeën </a:t>
            </a:r>
            <a:r>
              <a:rPr lang="nl-NL" sz="2800" dirty="0"/>
              <a:t>in kaart brengen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-"/>
            </a:pPr>
            <a:r>
              <a:rPr lang="nl-NL" sz="2800" dirty="0"/>
              <a:t>Verbinden waar kan </a:t>
            </a:r>
            <a:r>
              <a:rPr lang="nl-NL" sz="2800" dirty="0" smtClean="0"/>
              <a:t>en MOET</a:t>
            </a:r>
            <a:endParaRPr lang="nl-NL" sz="2800" dirty="0"/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-"/>
            </a:pPr>
            <a:r>
              <a:rPr lang="nl-NL" sz="2800" dirty="0"/>
              <a:t>Lacunes inzichtelijk maken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-"/>
            </a:pPr>
            <a:r>
              <a:rPr lang="nl-NL" sz="2800" dirty="0" smtClean="0"/>
              <a:t>Meer inbreng mantelzorg </a:t>
            </a:r>
            <a:r>
              <a:rPr lang="nl-NL" sz="2800" dirty="0"/>
              <a:t>en vrijwilligers</a:t>
            </a:r>
          </a:p>
          <a:p>
            <a:pPr>
              <a:spcBef>
                <a:spcPct val="50000"/>
              </a:spcBef>
            </a:pPr>
            <a:endParaRPr lang="nl-NL" sz="2000" dirty="0"/>
          </a:p>
          <a:p>
            <a:pPr>
              <a:spcBef>
                <a:spcPct val="50000"/>
              </a:spcBef>
              <a:buFontTx/>
              <a:buChar char="-"/>
            </a:pPr>
            <a:endParaRPr lang="nl-NL" sz="2000" dirty="0"/>
          </a:p>
          <a:p>
            <a:pPr>
              <a:spcBef>
                <a:spcPct val="50000"/>
              </a:spcBef>
              <a:buFontTx/>
              <a:buChar char="-"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752958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2555776" y="274638"/>
            <a:ext cx="6131024" cy="1143000"/>
          </a:xfrm>
        </p:spPr>
        <p:txBody>
          <a:bodyPr>
            <a:normAutofit/>
          </a:bodyPr>
          <a:lstStyle/>
          <a:p>
            <a:r>
              <a:rPr lang="nl-NL" sz="2800" dirty="0" smtClean="0"/>
              <a:t>Formele en informele zorg in samenhang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01A2D3D-0551-4A5F-9278-856D61F6C86F}" type="datetime1">
              <a:rPr lang="nl-NL"/>
              <a:pPr>
                <a:defRPr/>
              </a:pPr>
              <a:t>09-05-14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Zorgintegratie Zuidoost en Diemen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BCC08-F02F-4D5D-BDCD-DBB4C4445081}" type="slidenum">
              <a:rPr lang="nl-NL"/>
              <a:pPr>
                <a:defRPr/>
              </a:pPr>
              <a:t>16</a:t>
            </a:fld>
            <a:endParaRPr lang="nl-NL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187624" y="1772817"/>
            <a:ext cx="7128791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 dirty="0" smtClean="0"/>
              <a:t>Invulling </a:t>
            </a:r>
            <a:r>
              <a:rPr lang="nl-NL" sz="2800" dirty="0" err="1" smtClean="0"/>
              <a:t>ZiZo</a:t>
            </a:r>
            <a:r>
              <a:rPr lang="nl-NL" sz="2800" dirty="0" smtClean="0"/>
              <a:t> van opdracht:</a:t>
            </a:r>
            <a:endParaRPr lang="nl-NL" sz="2800" dirty="0"/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2800" dirty="0" smtClean="0"/>
              <a:t> Samenwerking zoeken met o.a. </a:t>
            </a:r>
            <a:r>
              <a:rPr lang="nl-NL" sz="2800" dirty="0" err="1" smtClean="0"/>
              <a:t>WMO-adviesraad</a:t>
            </a:r>
            <a:r>
              <a:rPr lang="nl-NL" sz="2800" dirty="0" smtClean="0"/>
              <a:t> en Cliëntenbelang Amsterdam</a:t>
            </a:r>
            <a:endParaRPr lang="nl-NL" sz="2800" dirty="0"/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Char char="-"/>
            </a:pPr>
            <a:r>
              <a:rPr lang="nl-NL" sz="2800" dirty="0" smtClean="0"/>
              <a:t> Trainen professionals</a:t>
            </a:r>
            <a:endParaRPr lang="nl-NL" sz="2800" dirty="0"/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2800" dirty="0" smtClean="0"/>
              <a:t> Proeftuin informele zorg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2800" dirty="0" smtClean="0"/>
              <a:t>Innovatie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l-NL" sz="2800" dirty="0" smtClean="0"/>
              <a:t> ………….</a:t>
            </a:r>
            <a:endParaRPr lang="nl-NL" sz="2000" dirty="0"/>
          </a:p>
          <a:p>
            <a:pPr>
              <a:spcBef>
                <a:spcPct val="50000"/>
              </a:spcBef>
              <a:buFontTx/>
              <a:buChar char="-"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752958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Vragen</a:t>
            </a:r>
            <a:r>
              <a:rPr lang="en-US" dirty="0" smtClean="0"/>
              <a:t>?</a:t>
            </a:r>
            <a:endParaRPr lang="nl-NL" dirty="0"/>
          </a:p>
        </p:txBody>
      </p:sp>
      <p:sp>
        <p:nvSpPr>
          <p:cNvPr id="8" name="Ondertitel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2D3D-0551-4A5F-9278-856D61F6C86F}" type="datetime1">
              <a:rPr lang="nl-NL" smtClean="0"/>
              <a:pPr/>
              <a:t>09-05-14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Zorgintegratie Zuidoost en Diemen</a:t>
            </a:r>
            <a:endParaRPr lang="nl-NL" dirty="0" smtClean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0E206-13E4-4A25-9E4E-E8F40D2293F7}" type="slidenum">
              <a:rPr lang="nl-NL" smtClean="0"/>
              <a:pPr/>
              <a:t>17</a:t>
            </a:fld>
            <a:endParaRPr lang="nl-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>
            <a:normAutofit fontScale="90000"/>
          </a:bodyPr>
          <a:lstStyle/>
          <a:p>
            <a:r>
              <a:rPr lang="nl-NL" dirty="0" err="1" smtClean="0"/>
              <a:t>ZiZo</a:t>
            </a:r>
            <a:r>
              <a:rPr lang="nl-NL" dirty="0" smtClean="0"/>
              <a:t>: netwerkorganisatie sinds 197O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Alle zorgaanbieders vertegenwoordigd</a:t>
            </a:r>
          </a:p>
          <a:p>
            <a:r>
              <a:rPr lang="nl-NL" dirty="0" smtClean="0"/>
              <a:t>Samenwerking en afstemming voor een goed       zorg- en welzijnsaanbod</a:t>
            </a:r>
          </a:p>
          <a:p>
            <a:r>
              <a:rPr lang="nl-NL" dirty="0" smtClean="0"/>
              <a:t>Toegankelijk en met diversiteit</a:t>
            </a:r>
          </a:p>
          <a:p>
            <a:r>
              <a:rPr lang="nl-NL" dirty="0" smtClean="0"/>
              <a:t>Actief in innovatie</a:t>
            </a:r>
          </a:p>
          <a:p>
            <a:r>
              <a:rPr lang="nl-NL" dirty="0" smtClean="0"/>
              <a:t>Inzet voor regionale zorggarantie</a:t>
            </a:r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2D3D-0551-4A5F-9278-856D61F6C86F}" type="datetime1">
              <a:rPr lang="nl-NL" smtClean="0"/>
              <a:pPr/>
              <a:t>09-05-14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Zorgintegratie Zuidoost en Diemen</a:t>
            </a:r>
            <a:endParaRPr lang="nl-NL" dirty="0" smtClean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0E206-13E4-4A25-9E4E-E8F40D2293F7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491064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Leden</a:t>
            </a:r>
            <a:r>
              <a:rPr lang="en-US" dirty="0" smtClean="0"/>
              <a:t> van de ZiZo en </a:t>
            </a:r>
            <a:r>
              <a:rPr lang="en-US" dirty="0" err="1" smtClean="0"/>
              <a:t>hun</a:t>
            </a:r>
            <a:r>
              <a:rPr lang="en-US" dirty="0" smtClean="0"/>
              <a:t> </a:t>
            </a:r>
            <a:r>
              <a:rPr lang="en-US" dirty="0" err="1" smtClean="0"/>
              <a:t>locaties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err="1" smtClean="0"/>
              <a:t>Amsta</a:t>
            </a:r>
            <a:r>
              <a:rPr lang="nl-NL" dirty="0" smtClean="0"/>
              <a:t> - </a:t>
            </a:r>
            <a:r>
              <a:rPr lang="nl-NL" dirty="0" err="1" smtClean="0"/>
              <a:t>Nellestein</a:t>
            </a:r>
            <a:endParaRPr lang="nl-NL" dirty="0" smtClean="0"/>
          </a:p>
          <a:p>
            <a:r>
              <a:rPr lang="nl-NL" dirty="0" smtClean="0"/>
              <a:t>AMC</a:t>
            </a:r>
          </a:p>
          <a:p>
            <a:r>
              <a:rPr lang="nl-NL" dirty="0" err="1" smtClean="0"/>
              <a:t>Cordaan</a:t>
            </a:r>
            <a:r>
              <a:rPr lang="nl-NL" dirty="0" smtClean="0"/>
              <a:t> - </a:t>
            </a:r>
            <a:r>
              <a:rPr lang="nl-NL" dirty="0" err="1" smtClean="0"/>
              <a:t>Gaasperdam</a:t>
            </a:r>
            <a:r>
              <a:rPr lang="nl-NL" dirty="0" smtClean="0"/>
              <a:t>, </a:t>
            </a:r>
            <a:r>
              <a:rPr lang="nl-NL" dirty="0" err="1" smtClean="0"/>
              <a:t>Eben</a:t>
            </a:r>
            <a:r>
              <a:rPr lang="nl-NL" dirty="0" smtClean="0"/>
              <a:t> </a:t>
            </a:r>
            <a:r>
              <a:rPr lang="nl-NL" dirty="0" err="1" smtClean="0"/>
              <a:t>Haezer</a:t>
            </a:r>
            <a:r>
              <a:rPr lang="nl-NL" dirty="0" smtClean="0"/>
              <a:t>, de </a:t>
            </a:r>
            <a:r>
              <a:rPr lang="nl-NL" dirty="0" err="1" smtClean="0"/>
              <a:t>Drecht</a:t>
            </a:r>
            <a:r>
              <a:rPr lang="nl-NL" dirty="0" smtClean="0"/>
              <a:t>, Berkenstede en de </a:t>
            </a:r>
            <a:r>
              <a:rPr lang="nl-NL" dirty="0" err="1" smtClean="0"/>
              <a:t>Diem</a:t>
            </a:r>
            <a:r>
              <a:rPr lang="nl-NL" dirty="0" smtClean="0"/>
              <a:t>. &amp; </a:t>
            </a:r>
            <a:r>
              <a:rPr lang="nl-NL" dirty="0" err="1" smtClean="0"/>
              <a:t>Cordaan</a:t>
            </a:r>
            <a:r>
              <a:rPr lang="nl-NL" dirty="0" smtClean="0"/>
              <a:t> Thuiszorg</a:t>
            </a:r>
          </a:p>
          <a:p>
            <a:r>
              <a:rPr lang="nl-NL" dirty="0" err="1" smtClean="0"/>
              <a:t>Evean</a:t>
            </a:r>
            <a:r>
              <a:rPr lang="nl-NL" dirty="0" smtClean="0"/>
              <a:t> - Henriette Roland Holst</a:t>
            </a:r>
          </a:p>
          <a:p>
            <a:r>
              <a:rPr lang="nl-NL" dirty="0" err="1" smtClean="0"/>
              <a:t>MaDi</a:t>
            </a:r>
            <a:r>
              <a:rPr lang="nl-NL" dirty="0" smtClean="0"/>
              <a:t> Zuidoost en </a:t>
            </a:r>
            <a:r>
              <a:rPr lang="nl-NL" dirty="0" err="1" smtClean="0"/>
              <a:t>Diemen</a:t>
            </a:r>
            <a:endParaRPr lang="nl-NL" dirty="0" smtClean="0"/>
          </a:p>
          <a:p>
            <a:r>
              <a:rPr lang="nl-NL" dirty="0" err="1" smtClean="0"/>
              <a:t>Amstelring</a:t>
            </a:r>
            <a:r>
              <a:rPr lang="nl-NL" dirty="0" smtClean="0"/>
              <a:t> - de </a:t>
            </a:r>
            <a:r>
              <a:rPr lang="nl-NL" dirty="0" err="1" smtClean="0"/>
              <a:t>Venser</a:t>
            </a:r>
            <a:endParaRPr lang="nl-NL" dirty="0" smtClean="0"/>
          </a:p>
          <a:p>
            <a:r>
              <a:rPr lang="nl-NL" dirty="0" err="1" smtClean="0"/>
              <a:t>Mentrum</a:t>
            </a:r>
            <a:r>
              <a:rPr lang="nl-NL" dirty="0" smtClean="0"/>
              <a:t> ouderenpsychiatrie</a:t>
            </a:r>
          </a:p>
          <a:p>
            <a:r>
              <a:rPr lang="nl-NL" dirty="0" smtClean="0"/>
              <a:t>GAZO - 6 gezondheidscentra</a:t>
            </a:r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2D3D-0551-4A5F-9278-856D61F6C86F}" type="datetime1">
              <a:rPr lang="nl-NL" smtClean="0"/>
              <a:pPr/>
              <a:t>09-05-14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Zorgintegratie Zuidoost en Diemen</a:t>
            </a:r>
            <a:endParaRPr lang="nl-NL" dirty="0" smtClean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0E206-13E4-4A25-9E4E-E8F40D2293F7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Doelgroep</a:t>
            </a:r>
            <a:r>
              <a:rPr lang="en-US" dirty="0" smtClean="0"/>
              <a:t> </a:t>
            </a:r>
            <a:r>
              <a:rPr lang="en-US" dirty="0" err="1" smtClean="0"/>
              <a:t>vereniging</a:t>
            </a:r>
            <a:r>
              <a:rPr lang="en-US" dirty="0" smtClean="0"/>
              <a:t> ZiZo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nl-NL" dirty="0" smtClean="0"/>
          </a:p>
          <a:p>
            <a:pPr algn="ctr">
              <a:buNone/>
            </a:pPr>
            <a:r>
              <a:rPr lang="nl-NL" dirty="0" smtClean="0"/>
              <a:t>Tot de doelgroep behoren alle inwoners van Amsterdam Zuidoost en </a:t>
            </a:r>
            <a:r>
              <a:rPr lang="nl-NL" dirty="0" err="1" smtClean="0"/>
              <a:t>Diemen</a:t>
            </a:r>
            <a:endParaRPr lang="nl-NL" dirty="0" smtClean="0"/>
          </a:p>
          <a:p>
            <a:pPr algn="ctr">
              <a:buNone/>
            </a:pPr>
            <a:endParaRPr lang="en-US" dirty="0" smtClean="0"/>
          </a:p>
          <a:p>
            <a:pPr indent="17463" algn="ctr">
              <a:lnSpc>
                <a:spcPct val="120000"/>
              </a:lnSpc>
              <a:buNone/>
            </a:pPr>
            <a:r>
              <a:rPr lang="nl-NL" altLang="nl-NL" dirty="0" smtClean="0"/>
              <a:t>Te denken valt aan:</a:t>
            </a:r>
          </a:p>
          <a:p>
            <a:pPr indent="17463" algn="ctr">
              <a:lnSpc>
                <a:spcPct val="120000"/>
              </a:lnSpc>
              <a:buNone/>
            </a:pPr>
            <a:r>
              <a:rPr lang="nl-NL" altLang="nl-NL" dirty="0" smtClean="0"/>
              <a:t>ouderen, chronisch zieken, kwetsbare huishoudens en mensen met een beperking.</a:t>
            </a:r>
          </a:p>
          <a:p>
            <a:pPr indent="17463" algn="ctr">
              <a:lnSpc>
                <a:spcPct val="120000"/>
              </a:lnSpc>
              <a:buNone/>
            </a:pPr>
            <a:r>
              <a:rPr lang="nl-NL" altLang="nl-NL" dirty="0" smtClean="0"/>
              <a:t>Het gaat om zowel zelfstandig </a:t>
            </a:r>
            <a:r>
              <a:rPr lang="nl-NL" altLang="nl-NL" dirty="0" err="1" smtClean="0"/>
              <a:t>wonenden</a:t>
            </a:r>
            <a:r>
              <a:rPr lang="nl-NL" altLang="nl-NL" dirty="0" smtClean="0"/>
              <a:t> als bewoners in intramurale voorzieningen.</a:t>
            </a:r>
          </a:p>
          <a:p>
            <a:pPr algn="ctr"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2D3D-0551-4A5F-9278-856D61F6C86F}" type="datetime1">
              <a:rPr lang="nl-NL" smtClean="0"/>
              <a:pPr/>
              <a:t>09-05-14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Zorgintegratie Zuidoost en Diemen</a:t>
            </a:r>
            <a:endParaRPr lang="nl-NL" dirty="0" smtClean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0E206-13E4-4A25-9E4E-E8F40D2293F7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Activiteiten</a:t>
            </a:r>
            <a:r>
              <a:rPr lang="en-US" dirty="0" smtClean="0"/>
              <a:t>: </a:t>
            </a:r>
            <a:r>
              <a:rPr lang="en-US" dirty="0" err="1" smtClean="0"/>
              <a:t>verleden</a:t>
            </a:r>
            <a:r>
              <a:rPr lang="en-US" dirty="0" smtClean="0"/>
              <a:t> &amp; </a:t>
            </a:r>
            <a:r>
              <a:rPr lang="en-US" dirty="0" err="1" smtClean="0"/>
              <a:t>heden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Eerste </a:t>
            </a:r>
            <a:r>
              <a:rPr lang="nl-NL" dirty="0" err="1" smtClean="0"/>
              <a:t>CVA-zorgketen</a:t>
            </a:r>
            <a:endParaRPr lang="nl-NL" dirty="0" smtClean="0"/>
          </a:p>
          <a:p>
            <a:r>
              <a:rPr lang="nl-NL" dirty="0" smtClean="0"/>
              <a:t>Wijkservicepunten</a:t>
            </a:r>
          </a:p>
          <a:p>
            <a:r>
              <a:rPr lang="nl-NL" dirty="0" smtClean="0"/>
              <a:t>PG spoedbedden</a:t>
            </a:r>
          </a:p>
          <a:p>
            <a:r>
              <a:rPr lang="nl-NL" dirty="0" smtClean="0"/>
              <a:t>Kenniscentrum Ouderenzorg Zuidoost (KOZ)</a:t>
            </a:r>
          </a:p>
          <a:p>
            <a:r>
              <a:rPr lang="nl-NL" dirty="0" smtClean="0"/>
              <a:t>Initiatief noodbedden verpleeghuis uitbreiding capaciteit</a:t>
            </a:r>
          </a:p>
          <a:p>
            <a:r>
              <a:rPr lang="nl-NL" dirty="0" smtClean="0"/>
              <a:t>Opdrachtgevers Dementie zorgketen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2D3D-0551-4A5F-9278-856D61F6C86F}" type="datetime1">
              <a:rPr lang="nl-NL" smtClean="0"/>
              <a:pPr/>
              <a:t>09-05-14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Zorgintegratie Zuidoost en Diemen</a:t>
            </a:r>
            <a:endParaRPr lang="nl-NL" dirty="0" smtClean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0E206-13E4-4A25-9E4E-E8F40D2293F7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Activiteiten</a:t>
            </a:r>
            <a:r>
              <a:rPr lang="en-US" dirty="0" smtClean="0"/>
              <a:t>: </a:t>
            </a:r>
            <a:r>
              <a:rPr lang="en-US" dirty="0" err="1" smtClean="0"/>
              <a:t>heden</a:t>
            </a:r>
            <a:r>
              <a:rPr lang="en-US" dirty="0" smtClean="0"/>
              <a:t> &amp; </a:t>
            </a:r>
            <a:r>
              <a:rPr lang="en-US" dirty="0" err="1" smtClean="0"/>
              <a:t>verleden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Samenwerking in NPO met AMC en hele regio ( Nationaal Programma Ouderenzorg)</a:t>
            </a:r>
          </a:p>
          <a:p>
            <a:r>
              <a:rPr lang="nl-NL" dirty="0" smtClean="0"/>
              <a:t>Samenwerking met </a:t>
            </a:r>
            <a:r>
              <a:rPr lang="nl-NL" dirty="0" err="1" smtClean="0"/>
              <a:t>HvA</a:t>
            </a:r>
            <a:r>
              <a:rPr lang="nl-NL" dirty="0" smtClean="0"/>
              <a:t> afdeling ergotherapie: mantelzorgparticipatie en dagactiviteiten in de V&amp;V. Leerwerkbedrijf voor studenten.</a:t>
            </a:r>
          </a:p>
          <a:p>
            <a:r>
              <a:rPr lang="nl-NL" dirty="0" smtClean="0"/>
              <a:t>Communicatie met belanghebbenden, stadsdeelraad, gemeente, verzekeraar.</a:t>
            </a:r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2D3D-0551-4A5F-9278-856D61F6C86F}" type="datetime1">
              <a:rPr lang="nl-NL" smtClean="0"/>
              <a:pPr/>
              <a:t>09-05-14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Zorgintegratie Zuidoost en Diemen</a:t>
            </a:r>
            <a:endParaRPr lang="nl-NL" dirty="0" smtClean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0E206-13E4-4A25-9E4E-E8F40D2293F7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nl-NL" dirty="0" err="1" smtClean="0"/>
              <a:t>Wijkverpleegkundigen</a:t>
            </a:r>
            <a:endParaRPr lang="en-US" altLang="nl-NL" dirty="0" smtClean="0"/>
          </a:p>
          <a:p>
            <a:pPr>
              <a:defRPr/>
            </a:pPr>
            <a:endParaRPr lang="nl-NL" altLang="nl-NL" dirty="0" smtClean="0"/>
          </a:p>
          <a:p>
            <a:pPr marL="0" indent="0" eaLnBrk="1" hangingPunct="1">
              <a:buFontTx/>
              <a:buNone/>
              <a:defRPr/>
            </a:pPr>
            <a:r>
              <a:rPr lang="nl-NL" altLang="nl-NL" dirty="0" smtClean="0"/>
              <a:t>Meest recent gestart in samenwerking met      het stadsdeel Amsterdam Zuidoost en gemeente:</a:t>
            </a:r>
          </a:p>
          <a:p>
            <a:pPr eaLnBrk="1" hangingPunct="1">
              <a:defRPr/>
            </a:pPr>
            <a:r>
              <a:rPr lang="nl-NL" altLang="nl-NL" dirty="0" smtClean="0"/>
              <a:t>Het Kenniscentrum Multiculturele Ouderenzorg (KCMO)</a:t>
            </a:r>
          </a:p>
          <a:p>
            <a:pPr eaLnBrk="1" hangingPunct="1">
              <a:defRPr/>
            </a:pPr>
            <a:r>
              <a:rPr lang="nl-NL" altLang="nl-NL" dirty="0" smtClean="0"/>
              <a:t>Startgebied wijkzorg Gaasperdam en Driemond</a:t>
            </a:r>
          </a:p>
          <a:p>
            <a:pPr eaLnBrk="1" hangingPunct="1">
              <a:defRPr/>
            </a:pPr>
            <a:endParaRPr lang="nl-NL" altLang="nl-NL" dirty="0" smtClean="0"/>
          </a:p>
        </p:txBody>
      </p:sp>
      <p:sp>
        <p:nvSpPr>
          <p:cNvPr id="1024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 smtClean="0"/>
              <a:t>Laatste kroonjuwelen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Startgebied </a:t>
            </a:r>
            <a:r>
              <a:rPr lang="nl-NL" dirty="0" err="1"/>
              <a:t>wijkzorg</a:t>
            </a:r>
            <a:r>
              <a:rPr lang="nl-NL" dirty="0"/>
              <a:t> </a:t>
            </a:r>
            <a:r>
              <a:rPr lang="nl-NL" dirty="0" err="1"/>
              <a:t>Gaasperdam</a:t>
            </a:r>
            <a:r>
              <a:rPr lang="nl-NL" dirty="0"/>
              <a:t> </a:t>
            </a:r>
            <a:r>
              <a:rPr lang="nl-NL" dirty="0" err="1"/>
              <a:t>Driemond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Waarom: </a:t>
            </a:r>
          </a:p>
          <a:p>
            <a:pPr lvl="1"/>
            <a:r>
              <a:rPr lang="nl-NL" dirty="0" smtClean="0"/>
              <a:t>het zorgstelstel gaat in 2015 veranderen</a:t>
            </a:r>
          </a:p>
          <a:p>
            <a:r>
              <a:rPr lang="nl-NL" dirty="0" smtClean="0"/>
              <a:t>Door wie: </a:t>
            </a:r>
          </a:p>
          <a:p>
            <a:pPr lvl="1"/>
            <a:r>
              <a:rPr lang="nl-NL" dirty="0" smtClean="0"/>
              <a:t>regie bij gemeente Amsterdam en Achmea; samen met zorgaanbieders, welzijn en cliëntenorganisaties</a:t>
            </a:r>
          </a:p>
          <a:p>
            <a:r>
              <a:rPr lang="nl-NL" dirty="0" smtClean="0"/>
              <a:t>Doel: </a:t>
            </a:r>
          </a:p>
          <a:p>
            <a:pPr lvl="1"/>
            <a:r>
              <a:rPr lang="nl-NL" dirty="0" smtClean="0"/>
              <a:t>zorg goed en betaalbaar houden door juiste inzet van zorg</a:t>
            </a:r>
          </a:p>
          <a:p>
            <a:pPr lvl="1"/>
            <a:r>
              <a:rPr lang="nl-NL" dirty="0" smtClean="0"/>
              <a:t>Één cliënt, één ondersteuningsplan, één regisseur</a:t>
            </a:r>
          </a:p>
          <a:p>
            <a:r>
              <a:rPr lang="nl-NL" dirty="0" smtClean="0"/>
              <a:t>Tweede doel: </a:t>
            </a:r>
          </a:p>
          <a:p>
            <a:pPr lvl="1"/>
            <a:r>
              <a:rPr lang="nl-NL" dirty="0" smtClean="0"/>
              <a:t>versterken verbinding formele-informele zorg</a:t>
            </a:r>
          </a:p>
          <a:p>
            <a:pPr lvl="1"/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BE86B-7A88-4966-8BB0-C9EAEE8A2D33}" type="datetime1">
              <a:rPr lang="nl-NL" smtClean="0"/>
              <a:pPr/>
              <a:t>09-05-14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Zorgintegratie Zuidoost en Diemen</a:t>
            </a:r>
            <a:endParaRPr lang="nl-NL" dirty="0" smtClean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0E206-13E4-4A25-9E4E-E8F40D2293F7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8398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BE86B-7A88-4966-8BB0-C9EAEE8A2D33}" type="datetime1">
              <a:rPr lang="nl-NL" smtClean="0"/>
              <a:pPr/>
              <a:t>09-05-14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Zorgintegratie Zuidoost en Diemen</a:t>
            </a:r>
            <a:endParaRPr lang="nl-NL" dirty="0" smtClean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0E206-13E4-4A25-9E4E-E8F40D2293F7}" type="slidenum">
              <a:rPr lang="nl-NL" smtClean="0"/>
              <a:pPr/>
              <a:t>9</a:t>
            </a:fld>
            <a:endParaRPr lang="nl-NL"/>
          </a:p>
        </p:txBody>
      </p:sp>
      <p:pic>
        <p:nvPicPr>
          <p:cNvPr id="2051" name="Picture 3" descr="J:\ZiZO\ZiZO\ZiZO\Website\Logo's\ZiZo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132856"/>
            <a:ext cx="3680653" cy="220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J:\ZiZO\ZiZO\ZiZO\Website\Logo's\GAZO-logo-cmy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5013176"/>
            <a:ext cx="3008682" cy="876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J:\ZiZO\ZiZO\ZiZO\Website\Logo's\Logo Amstelrin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051040"/>
            <a:ext cx="2924175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J:\ZiZO\ZiZO\ZiZO\Website\Logo's\Logo Mentrum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229951"/>
            <a:ext cx="2080104" cy="1446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J:\ZiZO\ZiZO\ZiZO\Website\Logo's\Logo Cordaa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429000"/>
            <a:ext cx="2429411" cy="971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J:\ZiZO\ZiZO\ZiZO\Website\Logo's\Logo Amsta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00" y="1221605"/>
            <a:ext cx="2116414" cy="113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J:\ZiZO\ZiZO\ZiZO\Website\Logo's\Madi LOGO CMYK-jpg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36296" y="1844824"/>
            <a:ext cx="1553608" cy="1206453"/>
          </a:xfrm>
          <a:prstGeom prst="rect">
            <a:avLst/>
          </a:prstGeom>
          <a:noFill/>
        </p:spPr>
      </p:pic>
      <p:pic>
        <p:nvPicPr>
          <p:cNvPr id="1027" name="Picture 3" descr="J:\ZiZO\ZiZO\ZiZO\Website\Logo's\Logo AMC 2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86708" y="260648"/>
            <a:ext cx="2281944" cy="1080120"/>
          </a:xfrm>
          <a:prstGeom prst="rect">
            <a:avLst/>
          </a:prstGeom>
          <a:noFill/>
        </p:spPr>
      </p:pic>
      <p:pic>
        <p:nvPicPr>
          <p:cNvPr id="2" name="Picture 2" descr="J:\ZiZO\ZiZO\ZiZO\Website\Logo's\logo evean 2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92080" y="476672"/>
            <a:ext cx="2733675" cy="8477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51548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</TotalTime>
  <Words>602</Words>
  <Application>Microsoft Macintosh PowerPoint</Application>
  <PresentationFormat>Diavoorstelling (4:3)</PresentationFormat>
  <Paragraphs>144</Paragraphs>
  <Slides>17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17</vt:i4>
      </vt:variant>
    </vt:vector>
  </HeadingPairs>
  <TitlesOfParts>
    <vt:vector size="19" baseType="lpstr">
      <vt:lpstr>Kantoorthema</vt:lpstr>
      <vt:lpstr>Aangepast ontwerp</vt:lpstr>
      <vt:lpstr>Samenwerken en verbinden in Proeftuin Gaasperdam - Driemond</vt:lpstr>
      <vt:lpstr>ZiZo: netwerkorganisatie sinds 197O</vt:lpstr>
      <vt:lpstr>Leden van de ZiZo en hun locaties</vt:lpstr>
      <vt:lpstr>Doelgroep vereniging ZiZo</vt:lpstr>
      <vt:lpstr>Activiteiten: verleden &amp; heden </vt:lpstr>
      <vt:lpstr>Activiteiten: heden &amp; verleden</vt:lpstr>
      <vt:lpstr>Laatste kroonjuwelen</vt:lpstr>
      <vt:lpstr>Startgebied wijkzorg Gaasperdam Driemond</vt:lpstr>
      <vt:lpstr>PowerPoint-presentatie</vt:lpstr>
      <vt:lpstr>Startgebied wijkzorg Gaasperdam Driemond</vt:lpstr>
      <vt:lpstr>Formele en informele zorg in samenhang</vt:lpstr>
      <vt:lpstr>Formele en informele zorg in samenhang</vt:lpstr>
      <vt:lpstr>Formele en informele zorg in samenhang</vt:lpstr>
      <vt:lpstr>Formele en informele zorg in samenhang</vt:lpstr>
      <vt:lpstr>Formele en informele zorg in samenhang</vt:lpstr>
      <vt:lpstr>Formele en informele zorg in samenhang</vt:lpstr>
      <vt:lpstr>Vragen?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Félice de Charro</dc:creator>
  <cp:lastModifiedBy>Anne Stijkel</cp:lastModifiedBy>
  <cp:revision>69</cp:revision>
  <dcterms:created xsi:type="dcterms:W3CDTF">2014-04-08T08:59:14Z</dcterms:created>
  <dcterms:modified xsi:type="dcterms:W3CDTF">2014-05-09T14:42:25Z</dcterms:modified>
</cp:coreProperties>
</file>